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859" r:id="rId2"/>
    <p:sldId id="1087" r:id="rId3"/>
    <p:sldId id="1088" r:id="rId4"/>
    <p:sldId id="1089" r:id="rId5"/>
    <p:sldId id="1090" r:id="rId6"/>
    <p:sldId id="1091" r:id="rId7"/>
    <p:sldId id="1092" r:id="rId8"/>
    <p:sldId id="1122" r:id="rId9"/>
    <p:sldId id="1123" r:id="rId10"/>
    <p:sldId id="1124" r:id="rId11"/>
    <p:sldId id="1125" r:id="rId12"/>
    <p:sldId id="1126" r:id="rId13"/>
    <p:sldId id="1127" r:id="rId14"/>
    <p:sldId id="1093" r:id="rId15"/>
    <p:sldId id="1094" r:id="rId16"/>
    <p:sldId id="1128" r:id="rId17"/>
    <p:sldId id="1097" r:id="rId18"/>
    <p:sldId id="1098" r:id="rId19"/>
    <p:sldId id="1130" r:id="rId20"/>
    <p:sldId id="1129" r:id="rId21"/>
    <p:sldId id="1132" r:id="rId22"/>
    <p:sldId id="1133" r:id="rId23"/>
    <p:sldId id="1134" r:id="rId24"/>
    <p:sldId id="1135" r:id="rId25"/>
    <p:sldId id="1131" r:id="rId26"/>
    <p:sldId id="1111" r:id="rId27"/>
    <p:sldId id="1136" r:id="rId2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2025/8/1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优训练 高中化学 选择性</a:t>
            </a:r>
            <a:r>
              <a:rPr lang="zh-CN" altLang="en-US" sz="2000" dirty="0" smtClean="0">
                <a:solidFill>
                  <a:prstClr val="black"/>
                </a:solidFill>
                <a:latin typeface="楷体" panose="02010609060101010101" pitchFamily="49" charset="-122"/>
                <a:ea typeface="楷体" panose="02010609060101010101" pitchFamily="49" charset="-122"/>
              </a:rPr>
              <a:t>必修</a:t>
            </a:r>
            <a:r>
              <a:rPr lang="en-US" altLang="zh-CN" sz="2000" dirty="0" smtClean="0">
                <a:solidFill>
                  <a:prstClr val="black"/>
                </a:solidFill>
                <a:latin typeface="楷体" panose="02010609060101010101" pitchFamily="49" charset="-122"/>
                <a:ea typeface="楷体" panose="02010609060101010101" pitchFamily="49" charset="-122"/>
              </a:rPr>
              <a:t>2 </a:t>
            </a:r>
            <a:r>
              <a:rPr lang="zh-CN" altLang="en-US" sz="2000" dirty="0" smtClean="0">
                <a:solidFill>
                  <a:prstClr val="black"/>
                </a:solidFill>
                <a:latin typeface="楷体" panose="02010609060101010101" pitchFamily="49" charset="-122"/>
                <a:ea typeface="楷体" panose="02010609060101010101" pitchFamily="49" charset="-122"/>
              </a:rPr>
              <a:t>物质结构与性质 </a:t>
            </a:r>
            <a:r>
              <a:rPr lang="en-US" altLang="zh-CN" sz="2000" dirty="0"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2025/8/1</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 Id="rId5" Type="http://schemas.openxmlformats.org/officeDocument/2006/relationships/image" Target="../media/image34.png"/><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41.png"/><Relationship Id="rId4" Type="http://schemas.openxmlformats.org/officeDocument/2006/relationships/image" Target="../media/image40.png"/></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2.png"/><Relationship Id="rId1" Type="http://schemas.openxmlformats.org/officeDocument/2006/relationships/slideLayout" Target="../slideLayouts/slideLayout1.xml"/><Relationship Id="rId5" Type="http://schemas.openxmlformats.org/officeDocument/2006/relationships/image" Target="../media/image41.png"/><Relationship Id="rId4" Type="http://schemas.openxmlformats.org/officeDocument/2006/relationships/image" Target="../media/image40.png"/></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3.png"/><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dirty="0">
                <a:solidFill>
                  <a:srgbClr val="549E39"/>
                </a:solidFill>
                <a:ea typeface="微软雅黑" panose="020B0503020204020204" pitchFamily="34" charset="-122"/>
                <a:cs typeface="Times New Roman" panose="02020603050405020304" pitchFamily="18" charset="0"/>
              </a:rPr>
              <a:t>3</a:t>
            </a:r>
            <a:r>
              <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微粒间作用力与物质性质</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第一单元　金属键　金属晶体</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晶胞</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：反应晶体结构特征的基本重复单位。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晶胞与晶体的关系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常规的晶胞都是平行六面体，整块晶体可以看作是数量巨大的晶胞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无隙并置</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是指相邻晶胞之间无任何间隙。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是指所有晶胞都是平行排列的，取向相同。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所有晶胞的形状及其内部的原子种类、个数及几何排列</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包括取向</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是完全相同的</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4.eps" descr="id:2147489348;FounderCES"/>
          <p:cNvPicPr/>
          <p:nvPr/>
        </p:nvPicPr>
        <p:blipFill>
          <a:blip r:embed="rId2"/>
          <a:stretch>
            <a:fillRect/>
          </a:stretch>
        </p:blipFill>
        <p:spPr>
          <a:xfrm>
            <a:off x="360059" y="889580"/>
            <a:ext cx="1354455" cy="359410"/>
          </a:xfrm>
          <a:prstGeom prst="rect">
            <a:avLst/>
          </a:prstGeom>
        </p:spPr>
      </p:pic>
    </p:spTree>
    <p:extLst>
      <p:ext uri="{BB962C8B-B14F-4D97-AF65-F5344CB8AC3E}">
        <p14:creationId xmlns:p14="http://schemas.microsoft.com/office/powerpoint/2010/main" val="15267168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484463"/>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晶胞中微粒数目的计算方法</a:t>
                </a:r>
                <a:r>
                  <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均摊法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均摊是指每个晶胞平均拥有的粒子数目。在晶体中，一个粒子同时为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个晶胞所共享，那么对一个晶胞来讲，则该粒子只有</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属于这个晶胞。晶胞一般都是平行六面体，不同位置的粒子数目的计算方法如下：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484463"/>
              </a:xfrm>
              <a:blipFill>
                <a:blip r:embed="rId2"/>
                <a:stretch>
                  <a:fillRect l="-796" r="-849" b="-3922"/>
                </a:stretch>
              </a:blipFill>
            </p:spPr>
            <p:txBody>
              <a:bodyPr/>
              <a:lstStyle/>
              <a:p>
                <a:r>
                  <a:rPr lang="zh-CN" altLang="en-US">
                    <a:noFill/>
                  </a:rPr>
                  <a:t> </a:t>
                </a:r>
              </a:p>
            </p:txBody>
          </p:sp>
        </mc:Fallback>
      </mc:AlternateContent>
      <p:pic>
        <p:nvPicPr>
          <p:cNvPr id="3" name="25sysj479.jpg" descr="id:2147489355;FounderCES"/>
          <p:cNvPicPr/>
          <p:nvPr/>
        </p:nvPicPr>
        <p:blipFill>
          <a:blip r:embed="rId3"/>
          <a:stretch>
            <a:fillRect/>
          </a:stretch>
        </p:blipFill>
        <p:spPr>
          <a:xfrm>
            <a:off x="3160634" y="3212975"/>
            <a:ext cx="5878022" cy="3351621"/>
          </a:xfrm>
          <a:prstGeom prst="rect">
            <a:avLst/>
          </a:prstGeom>
        </p:spPr>
      </p:pic>
    </p:spTree>
    <p:extLst>
      <p:ext uri="{BB962C8B-B14F-4D97-AF65-F5344CB8AC3E}">
        <p14:creationId xmlns:p14="http://schemas.microsoft.com/office/powerpoint/2010/main" val="27817665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2430692" y="1467028"/>
            <a:ext cx="1792306" cy="384622"/>
          </a:xfrm>
          <a:prstGeom prst="rect">
            <a:avLst/>
          </a:prstGeom>
        </p:spPr>
      </p:pic>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晶体结构</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的测定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测量仪器：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射线衍射仪。</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测定原理：当单一波长的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射线通过晶体时，会在记录仪上产生分立的斑点或者明锐的衍射峰。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作用：通过晶体的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衍射实验获得衍射图后，经过计算可以从衍射图形获得晶体结构的有关信息，包括晶胞形状和大小、分子或原子在微观空间有序排列呈现的对称类型、原子在晶胞里的数目和位置等，以及结合晶体化学组成的信息推出原子之间的相互关系</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5.eps" descr="id:2147489362;FounderCES"/>
          <p:cNvPicPr/>
          <p:nvPr/>
        </p:nvPicPr>
        <p:blipFill>
          <a:blip r:embed="rId3"/>
          <a:stretch>
            <a:fillRect/>
          </a:stretch>
        </p:blipFill>
        <p:spPr>
          <a:xfrm>
            <a:off x="364992" y="889580"/>
            <a:ext cx="1354455" cy="359410"/>
          </a:xfrm>
          <a:prstGeom prst="rect">
            <a:avLst/>
          </a:prstGeom>
        </p:spPr>
      </p:pic>
    </p:spTree>
    <p:extLst>
      <p:ext uri="{BB962C8B-B14F-4D97-AF65-F5344CB8AC3E}">
        <p14:creationId xmlns:p14="http://schemas.microsoft.com/office/powerpoint/2010/main" val="3221961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测定示例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乙酸晶体结构的测定流程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5087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乙酸晶体的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射线衍射实验</a:t>
            </a:r>
            <a:r>
              <a:rPr lang="en-US" altLang="zh-CN" b="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乙酸晶胞中含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个乙酸分子</a:t>
            </a:r>
            <a:r>
              <a:rPr lang="en-US" altLang="zh-CN" b="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测定晶胞中各原子的位置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即原子坐标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计算原子间的距离</a:t>
            </a:r>
            <a:r>
              <a:rPr lang="en-US" altLang="zh-CN" b="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判断出哪些原子间存在化学键</a:t>
            </a:r>
            <a:r>
              <a:rPr lang="en-US" altLang="zh-CN" b="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确定键长和键角</a:t>
            </a:r>
            <a:r>
              <a:rPr lang="en-US" altLang="zh-CN" b="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得出分子的空间结构。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774544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51387"/>
            <a:ext cx="11485848" cy="576248"/>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晶体</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与非晶体的区分</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方法</a:t>
            </a:r>
            <a:endPar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24要点破.eps" descr="id:2147488554;FounderCES"/>
          <p:cNvPicPr/>
          <p:nvPr/>
        </p:nvPicPr>
        <p:blipFill>
          <a:blip r:embed="rId2">
            <a:clrChange>
              <a:clrFrom>
                <a:srgbClr val="000000">
                  <a:alpha val="0"/>
                </a:srgbClr>
              </a:clrFrom>
              <a:clrTo>
                <a:srgbClr val="000000">
                  <a:alpha val="0"/>
                </a:srgbClr>
              </a:clrTo>
            </a:clrChange>
          </a:blip>
          <a:stretch>
            <a:fillRect/>
          </a:stretch>
        </p:blipFill>
        <p:spPr>
          <a:xfrm>
            <a:off x="2970689" y="746766"/>
            <a:ext cx="6249035" cy="539750"/>
          </a:xfrm>
          <a:prstGeom prst="rect">
            <a:avLst/>
          </a:prstGeom>
        </p:spPr>
      </p:pic>
      <p:pic>
        <p:nvPicPr>
          <p:cNvPr id="4" name="要点1.eps" descr="id:2147488561;FounderCES"/>
          <p:cNvPicPr/>
          <p:nvPr/>
        </p:nvPicPr>
        <p:blipFill>
          <a:blip r:embed="rId3"/>
          <a:stretch>
            <a:fillRect/>
          </a:stretch>
        </p:blipFill>
        <p:spPr>
          <a:xfrm>
            <a:off x="343444" y="1494847"/>
            <a:ext cx="1024890" cy="359410"/>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1987292968"/>
              </p:ext>
            </p:extLst>
          </p:nvPr>
        </p:nvGraphicFramePr>
        <p:xfrm>
          <a:off x="360854" y="1988840"/>
          <a:ext cx="11485848" cy="1440160"/>
        </p:xfrm>
        <a:graphic>
          <a:graphicData uri="http://schemas.openxmlformats.org/drawingml/2006/table">
            <a:tbl>
              <a:tblPr firstRow="1" firstCol="1" bandRow="1"/>
              <a:tblGrid>
                <a:gridCol w="1761929">
                  <a:extLst>
                    <a:ext uri="{9D8B030D-6E8A-4147-A177-3AD203B41FA5}">
                      <a16:colId xmlns:a16="http://schemas.microsoft.com/office/drawing/2014/main" val="1846300537"/>
                    </a:ext>
                  </a:extLst>
                </a:gridCol>
                <a:gridCol w="9723919">
                  <a:extLst>
                    <a:ext uri="{9D8B030D-6E8A-4147-A177-3AD203B41FA5}">
                      <a16:colId xmlns:a16="http://schemas.microsoft.com/office/drawing/2014/main" val="2779519286"/>
                    </a:ext>
                  </a:extLst>
                </a:gridCol>
              </a:tblGrid>
              <a:tr h="72008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测熔点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晶体有固定的熔点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非晶体没有固定的熔点</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501461446"/>
                  </a:ext>
                </a:extLst>
              </a:tr>
              <a:tr h="72008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可靠方法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对固体进行</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射线衍射实验</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28057465"/>
                  </a:ext>
                </a:extLst>
              </a:tr>
            </a:tbl>
          </a:graphicData>
        </a:graphic>
      </p:graphicFrame>
    </p:spTree>
    <p:extLst>
      <p:ext uri="{BB962C8B-B14F-4D97-AF65-F5344CB8AC3E}">
        <p14:creationId xmlns:p14="http://schemas.microsoft.com/office/powerpoint/2010/main" val="13346388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新疆喀什高二期中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下列叙述中，正确的是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石英、玻璃和水晶都是晶体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晶体与非晶体的根本区别在于固体是否具有规则的几何外形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具有各向异性的固体可能是晶体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粉末状的固体肯定不是</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晶体</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1.eps" descr="id:2147488575;FounderCES"/>
          <p:cNvPicPr/>
          <p:nvPr/>
        </p:nvPicPr>
        <p:blipFill>
          <a:blip r:embed="rId2"/>
          <a:stretch>
            <a:fillRect/>
          </a:stretch>
        </p:blipFill>
        <p:spPr>
          <a:xfrm>
            <a:off x="343098" y="889580"/>
            <a:ext cx="1116965" cy="359410"/>
          </a:xfrm>
          <a:prstGeom prst="rect">
            <a:avLst/>
          </a:prstGeom>
        </p:spPr>
      </p:pic>
      <p:sp>
        <p:nvSpPr>
          <p:cNvPr id="4" name="内容占位符 1"/>
          <p:cNvSpPr txBox="1">
            <a:spLocks/>
          </p:cNvSpPr>
          <p:nvPr/>
        </p:nvSpPr>
        <p:spPr bwMode="auto">
          <a:xfrm>
            <a:off x="347235" y="3569113"/>
            <a:ext cx="11499467"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8638;FounderCES"/>
          <p:cNvPicPr/>
          <p:nvPr/>
        </p:nvPicPr>
        <p:blipFill>
          <a:blip r:embed="rId3"/>
          <a:stretch>
            <a:fillRect/>
          </a:stretch>
        </p:blipFill>
        <p:spPr>
          <a:xfrm>
            <a:off x="347235" y="3712573"/>
            <a:ext cx="1009650" cy="359410"/>
          </a:xfrm>
          <a:prstGeom prst="rect">
            <a:avLst/>
          </a:prstGeom>
        </p:spPr>
      </p:pic>
      <p:sp>
        <p:nvSpPr>
          <p:cNvPr id="6" name="内容占位符 1"/>
          <p:cNvSpPr txBox="1">
            <a:spLocks/>
          </p:cNvSpPr>
          <p:nvPr/>
        </p:nvSpPr>
        <p:spPr bwMode="auto">
          <a:xfrm>
            <a:off x="360854" y="426503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玻璃不是晶体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晶体与非晶体的根本区别在于是否能自发的呈现多面体外形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a:t>
            </a:r>
            <a:r>
              <a:rPr lang="zh-CN" altLang="zh-CN" b="1" u="wavy" smtClean="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各向异性的固体可能是晶体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粉末状的固体有可能是晶体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只是晶粒太小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肉眼看不到而已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7" name="24解析.eps" descr="id:2147488610;FounderCES"/>
          <p:cNvPicPr/>
          <p:nvPr/>
        </p:nvPicPr>
        <p:blipFill>
          <a:blip r:embed="rId4"/>
          <a:stretch>
            <a:fillRect/>
          </a:stretch>
        </p:blipFill>
        <p:spPr>
          <a:xfrm>
            <a:off x="360854" y="4408496"/>
            <a:ext cx="1009650" cy="359410"/>
          </a:xfrm>
          <a:prstGeom prst="rect">
            <a:avLst/>
          </a:prstGeom>
        </p:spPr>
      </p:pic>
    </p:spTree>
    <p:extLst>
      <p:ext uri="{BB962C8B-B14F-4D97-AF65-F5344CB8AC3E}">
        <p14:creationId xmlns:p14="http://schemas.microsoft.com/office/powerpoint/2010/main" val="708022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0854" y="746948"/>
            <a:ext cx="11485848" cy="1241892"/>
          </a:xfrm>
          <a:prstGeom prst="rect">
            <a:avLst/>
          </a:prstGeom>
        </p:spPr>
      </p:pic>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规则几何外形的固体不一定是晶体。由于晶体内部质点排列的高度有序性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使得晶体在强度、导热性、光学性质等物理性质上常常表现出各向异性</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5" name="顿有所悟.eps" descr="id:2147489412;FounderCES"/>
          <p:cNvPicPr/>
          <p:nvPr/>
        </p:nvPicPr>
        <p:blipFill>
          <a:blip r:embed="rId3"/>
          <a:stretch>
            <a:fillRect/>
          </a:stretch>
        </p:blipFill>
        <p:spPr>
          <a:xfrm>
            <a:off x="359074" y="889580"/>
            <a:ext cx="1641475" cy="359410"/>
          </a:xfrm>
          <a:prstGeom prst="rect">
            <a:avLst/>
          </a:prstGeom>
        </p:spPr>
      </p:pic>
    </p:spTree>
    <p:extLst>
      <p:ext uri="{BB962C8B-B14F-4D97-AF65-F5344CB8AC3E}">
        <p14:creationId xmlns:p14="http://schemas.microsoft.com/office/powerpoint/2010/main" val="12081881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晶胞</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密度的计算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晶体密度计算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流程</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88645;FounderCES"/>
          <p:cNvPicPr/>
          <p:nvPr/>
        </p:nvPicPr>
        <p:blipFill>
          <a:blip r:embed="rId2"/>
          <a:stretch>
            <a:fillRect/>
          </a:stretch>
        </p:blipFill>
        <p:spPr>
          <a:xfrm>
            <a:off x="343098" y="889580"/>
            <a:ext cx="1024890" cy="359410"/>
          </a:xfrm>
          <a:prstGeom prst="rect">
            <a:avLst/>
          </a:prstGeom>
        </p:spPr>
      </p:pic>
      <p:pic>
        <p:nvPicPr>
          <p:cNvPr id="7" name="25sysj480.jpg" descr="id:2147489426;FounderCES"/>
          <p:cNvPicPr/>
          <p:nvPr/>
        </p:nvPicPr>
        <p:blipFill>
          <a:blip r:embed="rId3"/>
          <a:stretch>
            <a:fillRect/>
          </a:stretch>
        </p:blipFill>
        <p:spPr>
          <a:xfrm>
            <a:off x="2684196" y="2492896"/>
            <a:ext cx="6843573" cy="1787761"/>
          </a:xfrm>
          <a:prstGeom prst="rect">
            <a:avLst/>
          </a:prstGeom>
        </p:spPr>
      </p:pic>
    </p:spTree>
    <p:extLst>
      <p:ext uri="{BB962C8B-B14F-4D97-AF65-F5344CB8AC3E}">
        <p14:creationId xmlns:p14="http://schemas.microsoft.com/office/powerpoint/2010/main" val="27140801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766614" y="1547914"/>
            <a:ext cx="5040560" cy="864096"/>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216347"/>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计算公式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晶体密度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晶胞中实际含微粒的质量</m:t>
                        </m:r>
                      </m:num>
                      <m:den>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晶胞的体积</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i="1" dirty="0"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endParaRPr>
              </a:p>
              <a:p>
                <a:pPr hangingPunct="0">
                  <a:spcAft>
                    <a:spcPts val="0"/>
                  </a:spcAft>
                </a:pP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晶胞中实际含微粒的数目</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个微粒的质量</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晶胞的体积</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den>
                    </m:f>
                  </m:oMath>
                </a14:m>
                <a:r>
                  <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个微粒的质量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sub>
                        </m:sSub>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为摩尔质量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为阿伏加德罗常数的值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晶胞的体积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立方体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长方体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216347"/>
              </a:xfrm>
              <a:blipFill>
                <a:blip r:embed="rId3"/>
                <a:stretch>
                  <a:fillRect l="-79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4285095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0854" y="746948"/>
            <a:ext cx="11485848" cy="1961972"/>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1790490"/>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立方晶胞的面对角线与边长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的关系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面对角线等于</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晶胞的体对角线与边长的关系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体对角线等于</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晶体的密度是晶体的质量与晶体体积的比值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可把晶胞扩大阿伏加德罗常数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再进行计算</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790490"/>
              </a:xfrm>
              <a:blipFill>
                <a:blip r:embed="rId3"/>
                <a:stretch>
                  <a:fillRect l="-796" r="-849" b="-7143"/>
                </a:stretch>
              </a:blipFill>
            </p:spPr>
            <p:txBody>
              <a:bodyPr/>
              <a:lstStyle/>
              <a:p>
                <a:r>
                  <a:rPr lang="zh-CN" altLang="en-US">
                    <a:noFill/>
                  </a:rPr>
                  <a:t> </a:t>
                </a:r>
              </a:p>
            </p:txBody>
          </p:sp>
        </mc:Fallback>
      </mc:AlternateContent>
      <p:pic>
        <p:nvPicPr>
          <p:cNvPr id="3" name="关键提醒.eps" descr="id:2147489150;FounderCES"/>
          <p:cNvPicPr/>
          <p:nvPr/>
        </p:nvPicPr>
        <p:blipFill>
          <a:blip r:embed="rId4"/>
          <a:stretch>
            <a:fillRect/>
          </a:stretch>
        </p:blipFill>
        <p:spPr>
          <a:xfrm>
            <a:off x="362031" y="889580"/>
            <a:ext cx="1725930" cy="359410"/>
          </a:xfrm>
          <a:prstGeom prst="rect">
            <a:avLst/>
          </a:prstGeom>
        </p:spPr>
      </p:pic>
    </p:spTree>
    <p:extLst>
      <p:ext uri="{BB962C8B-B14F-4D97-AF65-F5344CB8AC3E}">
        <p14:creationId xmlns:p14="http://schemas.microsoft.com/office/powerpoint/2010/main" val="35828811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导引图.eps" descr="id:2147488385;FounderCES"/>
          <p:cNvPicPr/>
          <p:nvPr/>
        </p:nvPicPr>
        <p:blipFill>
          <a:blip r:embed="rId2">
            <a:clrChange>
              <a:clrFrom>
                <a:srgbClr val="000000">
                  <a:alpha val="0"/>
                </a:srgbClr>
              </a:clrFrom>
              <a:clrTo>
                <a:srgbClr val="000000">
                  <a:alpha val="0"/>
                </a:srgbClr>
              </a:clrTo>
            </a:clrChange>
          </a:blip>
          <a:stretch>
            <a:fillRect/>
          </a:stretch>
        </p:blipFill>
        <p:spPr>
          <a:xfrm>
            <a:off x="3702209" y="746948"/>
            <a:ext cx="4785995" cy="539750"/>
          </a:xfrm>
          <a:prstGeom prst="rect">
            <a:avLst/>
          </a:prstGeom>
        </p:spPr>
      </p:pic>
      <p:pic>
        <p:nvPicPr>
          <p:cNvPr id="5" name="JG3.eps" descr="id:2147489298;FounderCES"/>
          <p:cNvPicPr/>
          <p:nvPr/>
        </p:nvPicPr>
        <p:blipFill rotWithShape="1">
          <a:blip r:embed="rId3"/>
          <a:srcRect b="55840"/>
          <a:stretch/>
        </p:blipFill>
        <p:spPr>
          <a:xfrm>
            <a:off x="1990750" y="1340768"/>
            <a:ext cx="9289032" cy="5007850"/>
          </a:xfrm>
          <a:prstGeom prst="rect">
            <a:avLst/>
          </a:prstGeom>
        </p:spPr>
      </p:pic>
      <p:pic>
        <p:nvPicPr>
          <p:cNvPr id="6" name="JG3.eps" descr="id:2147489298;FounderCES"/>
          <p:cNvPicPr/>
          <p:nvPr/>
        </p:nvPicPr>
        <p:blipFill rotWithShape="1">
          <a:blip r:embed="rId3"/>
          <a:srcRect t="48808" r="76294" b="43669"/>
          <a:stretch/>
        </p:blipFill>
        <p:spPr>
          <a:xfrm>
            <a:off x="1774726" y="5733256"/>
            <a:ext cx="2283311" cy="884545"/>
          </a:xfrm>
          <a:prstGeom prst="rect">
            <a:avLst/>
          </a:prstGeom>
        </p:spPr>
      </p:pic>
    </p:spTree>
    <p:extLst>
      <p:ext uri="{BB962C8B-B14F-4D97-AF65-F5344CB8AC3E}">
        <p14:creationId xmlns:p14="http://schemas.microsoft.com/office/powerpoint/2010/main" val="25895071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0005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均摊法计算晶胞中粒子的数目</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若晶胞中某个粒子为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个晶胞所共用，则该粒子有</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属于这个晶胞。</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长方体形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正方体形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晶胞中不同位置的粒子数的计算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000548"/>
              </a:xfrm>
              <a:blipFill>
                <a:blip r:embed="rId2"/>
                <a:stretch>
                  <a:fillRect l="-796" b="-2736"/>
                </a:stretch>
              </a:blipFill>
            </p:spPr>
            <p:txBody>
              <a:bodyPr/>
              <a:lstStyle/>
              <a:p>
                <a:r>
                  <a:rPr lang="zh-CN" altLang="en-US">
                    <a:noFill/>
                  </a:rPr>
                  <a:t> </a:t>
                </a:r>
              </a:p>
            </p:txBody>
          </p:sp>
        </mc:Fallback>
      </mc:AlternateContent>
      <p:pic>
        <p:nvPicPr>
          <p:cNvPr id="4" name="25gh470z.jpg" descr="id:2147489440;FounderCES"/>
          <p:cNvPicPr/>
          <p:nvPr/>
        </p:nvPicPr>
        <p:blipFill>
          <a:blip r:embed="rId3"/>
          <a:stretch>
            <a:fillRect/>
          </a:stretch>
        </p:blipFill>
        <p:spPr>
          <a:xfrm>
            <a:off x="2909098" y="2708920"/>
            <a:ext cx="6381130" cy="3840574"/>
          </a:xfrm>
          <a:prstGeom prst="rect">
            <a:avLst/>
          </a:prstGeom>
        </p:spPr>
      </p:pic>
    </p:spTree>
    <p:extLst>
      <p:ext uri="{BB962C8B-B14F-4D97-AF65-F5344CB8AC3E}">
        <p14:creationId xmlns:p14="http://schemas.microsoft.com/office/powerpoint/2010/main" val="39468627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六方晶胞中不同位置的粒子数的计算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gh471z.jpg" descr="id:2147489447;FounderCES"/>
          <p:cNvPicPr/>
          <p:nvPr/>
        </p:nvPicPr>
        <p:blipFill>
          <a:blip r:embed="rId2"/>
          <a:stretch>
            <a:fillRect/>
          </a:stretch>
        </p:blipFill>
        <p:spPr>
          <a:xfrm>
            <a:off x="2789400" y="1348968"/>
            <a:ext cx="6627052" cy="4834092"/>
          </a:xfrm>
          <a:prstGeom prst="rect">
            <a:avLst/>
          </a:prstGeom>
        </p:spPr>
      </p:pic>
    </p:spTree>
    <p:extLst>
      <p:ext uri="{BB962C8B-B14F-4D97-AF65-F5344CB8AC3E}">
        <p14:creationId xmlns:p14="http://schemas.microsoft.com/office/powerpoint/2010/main" val="19116282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800767"/>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晶胞中粒子数目时要先根据具体情况分析晶胞中的粒子在晶胞中的位置以及为几个晶胞所共用，然后运用均摊法具体计算。如石墨晶胞每一层内碳原子排成六边形，其顶点碳原子被三个六边形共用，每个六边形占有该原子的</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，则每个六元环占有的碳原子数为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800767"/>
              </a:xfrm>
              <a:blipFill>
                <a:blip r:embed="rId2"/>
                <a:stretch>
                  <a:fillRect l="-796" r="-849"/>
                </a:stretch>
              </a:blipFill>
            </p:spPr>
            <p:txBody>
              <a:bodyPr/>
              <a:lstStyle/>
              <a:p>
                <a:r>
                  <a:rPr lang="zh-CN" altLang="en-US">
                    <a:noFill/>
                  </a:rPr>
                  <a:t> </a:t>
                </a:r>
              </a:p>
            </p:txBody>
          </p:sp>
        </mc:Fallback>
      </mc:AlternateContent>
      <p:pic>
        <p:nvPicPr>
          <p:cNvPr id="3" name="25gh472z.jpg" descr="id:2147489454;FounderCES"/>
          <p:cNvPicPr/>
          <p:nvPr/>
        </p:nvPicPr>
        <p:blipFill>
          <a:blip r:embed="rId3"/>
          <a:stretch>
            <a:fillRect/>
          </a:stretch>
        </p:blipFill>
        <p:spPr>
          <a:xfrm>
            <a:off x="3404276" y="3573016"/>
            <a:ext cx="5400600" cy="2199618"/>
          </a:xfrm>
          <a:prstGeom prst="rect">
            <a:avLst/>
          </a:prstGeom>
        </p:spPr>
      </p:pic>
    </p:spTree>
    <p:extLst>
      <p:ext uri="{BB962C8B-B14F-4D97-AF65-F5344CB8AC3E}">
        <p14:creationId xmlns:p14="http://schemas.microsoft.com/office/powerpoint/2010/main" val="19504855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表格 5"/>
              <p:cNvGraphicFramePr>
                <a:graphicFrameLocks noGrp="1"/>
              </p:cNvGraphicFramePr>
              <p:nvPr>
                <p:extLst>
                  <p:ext uri="{D42A27DB-BD31-4B8C-83A1-F6EECF244321}">
                    <p14:modId xmlns:p14="http://schemas.microsoft.com/office/powerpoint/2010/main" val="4005411428"/>
                  </p:ext>
                </p:extLst>
              </p:nvPr>
            </p:nvGraphicFramePr>
            <p:xfrm>
              <a:off x="343711" y="1412776"/>
              <a:ext cx="11502992" cy="4176465"/>
            </p:xfrm>
            <a:graphic>
              <a:graphicData uri="http://schemas.openxmlformats.org/drawingml/2006/table">
                <a:tbl>
                  <a:tblPr firstRow="1" firstCol="1" bandRow="1"/>
                  <a:tblGrid>
                    <a:gridCol w="2871175">
                      <a:extLst>
                        <a:ext uri="{9D8B030D-6E8A-4147-A177-3AD203B41FA5}">
                          <a16:colId xmlns:a16="http://schemas.microsoft.com/office/drawing/2014/main" val="1462376557"/>
                        </a:ext>
                      </a:extLst>
                    </a:gridCol>
                    <a:gridCol w="8631817">
                      <a:extLst>
                        <a:ext uri="{9D8B030D-6E8A-4147-A177-3AD203B41FA5}">
                          <a16:colId xmlns:a16="http://schemas.microsoft.com/office/drawing/2014/main" val="1855853813"/>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晶胞模型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晶胞棱长</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与粒子半径</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的关系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896566295"/>
                      </a:ext>
                    </a:extLst>
                  </a:tr>
                  <a:tr h="1209275">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04619224"/>
                      </a:ext>
                    </a:extLst>
                  </a:tr>
                  <a:tr h="1209275">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14:m>
                            <m:oMath xmlns:m="http://schemas.openxmlformats.org/officeDocument/2006/math">
                              <m:rad>
                                <m:radPr>
                                  <m:degHide m:val="on"/>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27332307"/>
                      </a:ext>
                    </a:extLst>
                  </a:tr>
                  <a:tr h="1209275">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14:m>
                            <m:oMath xmlns:m="http://schemas.openxmlformats.org/officeDocument/2006/math">
                              <m:rad>
                                <m:radPr>
                                  <m:degHide m:val="on"/>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16231579"/>
                      </a:ext>
                    </a:extLst>
                  </a:tr>
                </a:tbl>
              </a:graphicData>
            </a:graphic>
          </p:graphicFrame>
        </mc:Choice>
        <mc:Fallback xmlns="">
          <p:graphicFrame>
            <p:nvGraphicFramePr>
              <p:cNvPr id="6" name="表格 5"/>
              <p:cNvGraphicFramePr>
                <a:graphicFrameLocks noGrp="1"/>
              </p:cNvGraphicFramePr>
              <p:nvPr>
                <p:extLst>
                  <p:ext uri="{D42A27DB-BD31-4B8C-83A1-F6EECF244321}">
                    <p14:modId xmlns:p14="http://schemas.microsoft.com/office/powerpoint/2010/main" val="4005411428"/>
                  </p:ext>
                </p:extLst>
              </p:nvPr>
            </p:nvGraphicFramePr>
            <p:xfrm>
              <a:off x="343711" y="1412776"/>
              <a:ext cx="11502992" cy="4176465"/>
            </p:xfrm>
            <a:graphic>
              <a:graphicData uri="http://schemas.openxmlformats.org/drawingml/2006/table">
                <a:tbl>
                  <a:tblPr firstRow="1" firstCol="1" bandRow="1"/>
                  <a:tblGrid>
                    <a:gridCol w="2871175">
                      <a:extLst>
                        <a:ext uri="{9D8B030D-6E8A-4147-A177-3AD203B41FA5}">
                          <a16:colId xmlns:a16="http://schemas.microsoft.com/office/drawing/2014/main" val="1462376557"/>
                        </a:ext>
                      </a:extLst>
                    </a:gridCol>
                    <a:gridCol w="8631817">
                      <a:extLst>
                        <a:ext uri="{9D8B030D-6E8A-4147-A177-3AD203B41FA5}">
                          <a16:colId xmlns:a16="http://schemas.microsoft.com/office/drawing/2014/main" val="1855853813"/>
                        </a:ext>
                      </a:extLst>
                    </a:gridCol>
                  </a:tblGrid>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晶胞模型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晶胞棱长</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与粒子半径</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的关系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896566295"/>
                      </a:ext>
                    </a:extLst>
                  </a:tr>
                  <a:tr h="1209275">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04619224"/>
                      </a:ext>
                    </a:extLst>
                  </a:tr>
                  <a:tr h="1209275">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blipFill>
                          <a:blip r:embed="rId2"/>
                          <a:stretch>
                            <a:fillRect l="-33380" t="-146465" r="-212" b="-102020"/>
                          </a:stretch>
                        </a:blipFill>
                      </a:tcPr>
                    </a:tc>
                    <a:extLst>
                      <a:ext uri="{0D108BD9-81ED-4DB2-BD59-A6C34878D82A}">
                        <a16:rowId xmlns:a16="http://schemas.microsoft.com/office/drawing/2014/main" val="2727332307"/>
                      </a:ext>
                    </a:extLst>
                  </a:tr>
                  <a:tr h="1209275">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blipFill>
                          <a:blip r:embed="rId2"/>
                          <a:stretch>
                            <a:fillRect l="-33380" t="-245226" r="-212" b="-1508"/>
                          </a:stretch>
                        </a:blipFill>
                      </a:tcPr>
                    </a:tc>
                    <a:extLst>
                      <a:ext uri="{0D108BD9-81ED-4DB2-BD59-A6C34878D82A}">
                        <a16:rowId xmlns:a16="http://schemas.microsoft.com/office/drawing/2014/main" val="216231579"/>
                      </a:ext>
                    </a:extLst>
                  </a:tr>
                </a:tbl>
              </a:graphicData>
            </a:graphic>
          </p:graphicFrame>
        </mc:Fallback>
      </mc:AlternateContent>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计算晶胞棱长</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gh473z.jpg"/>
          <p:cNvPicPr/>
          <p:nvPr/>
        </p:nvPicPr>
        <p:blipFill>
          <a:blip r:embed="rId3"/>
          <a:stretch>
            <a:fillRect/>
          </a:stretch>
        </p:blipFill>
        <p:spPr>
          <a:xfrm>
            <a:off x="1342678" y="2024352"/>
            <a:ext cx="1026464" cy="1080120"/>
          </a:xfrm>
          <a:prstGeom prst="rect">
            <a:avLst/>
          </a:prstGeom>
        </p:spPr>
      </p:pic>
      <p:pic>
        <p:nvPicPr>
          <p:cNvPr id="4" name="25gh474z.jpg"/>
          <p:cNvPicPr/>
          <p:nvPr/>
        </p:nvPicPr>
        <p:blipFill>
          <a:blip r:embed="rId4"/>
          <a:stretch>
            <a:fillRect/>
          </a:stretch>
        </p:blipFill>
        <p:spPr>
          <a:xfrm>
            <a:off x="1342678" y="3231073"/>
            <a:ext cx="1026464" cy="1080120"/>
          </a:xfrm>
          <a:prstGeom prst="rect">
            <a:avLst/>
          </a:prstGeom>
        </p:spPr>
      </p:pic>
      <p:pic>
        <p:nvPicPr>
          <p:cNvPr id="5" name="25gh475z.jpg"/>
          <p:cNvPicPr/>
          <p:nvPr/>
        </p:nvPicPr>
        <p:blipFill>
          <a:blip r:embed="rId5"/>
          <a:stretch>
            <a:fillRect/>
          </a:stretch>
        </p:blipFill>
        <p:spPr>
          <a:xfrm>
            <a:off x="1342678" y="4437113"/>
            <a:ext cx="1026464" cy="1080120"/>
          </a:xfrm>
          <a:prstGeom prst="rect">
            <a:avLst/>
          </a:prstGeom>
        </p:spPr>
      </p:pic>
    </p:spTree>
    <p:extLst>
      <p:ext uri="{BB962C8B-B14F-4D97-AF65-F5344CB8AC3E}">
        <p14:creationId xmlns:p14="http://schemas.microsoft.com/office/powerpoint/2010/main" val="26953053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5" name="表格 4"/>
              <p:cNvGraphicFramePr>
                <a:graphicFrameLocks noGrp="1"/>
              </p:cNvGraphicFramePr>
              <p:nvPr>
                <p:extLst>
                  <p:ext uri="{D42A27DB-BD31-4B8C-83A1-F6EECF244321}">
                    <p14:modId xmlns:p14="http://schemas.microsoft.com/office/powerpoint/2010/main" val="777424987"/>
                  </p:ext>
                </p:extLst>
              </p:nvPr>
            </p:nvGraphicFramePr>
            <p:xfrm>
              <a:off x="334566" y="1019291"/>
              <a:ext cx="11521280" cy="5256584"/>
            </p:xfrm>
            <a:graphic>
              <a:graphicData uri="http://schemas.openxmlformats.org/drawingml/2006/table">
                <a:tbl>
                  <a:tblPr firstRow="1" firstCol="1" bandRow="1"/>
                  <a:tblGrid>
                    <a:gridCol w="2218999">
                      <a:extLst>
                        <a:ext uri="{9D8B030D-6E8A-4147-A177-3AD203B41FA5}">
                          <a16:colId xmlns:a16="http://schemas.microsoft.com/office/drawing/2014/main" val="3745102133"/>
                        </a:ext>
                      </a:extLst>
                    </a:gridCol>
                    <a:gridCol w="9302281">
                      <a:extLst>
                        <a:ext uri="{9D8B030D-6E8A-4147-A177-3AD203B41FA5}">
                          <a16:colId xmlns:a16="http://schemas.microsoft.com/office/drawing/2014/main" val="3188629942"/>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晶胞模型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晶胞棱长</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与粒子半径</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的关系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495338282"/>
                      </a:ext>
                    </a:extLst>
                  </a:tr>
                  <a:tr h="2353972">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36702631"/>
                      </a:ext>
                    </a:extLst>
                  </a:tr>
                  <a:tr h="2353972">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14:m>
                            <m:oMath xmlns:m="http://schemas.openxmlformats.org/officeDocument/2006/math">
                              <m:rad>
                                <m:radPr>
                                  <m:degHide m:val="on"/>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54646517"/>
                      </a:ext>
                    </a:extLst>
                  </a:tr>
                </a:tbl>
              </a:graphicData>
            </a:graphic>
          </p:graphicFrame>
        </mc:Choice>
        <mc:Fallback xmlns="">
          <p:graphicFrame>
            <p:nvGraphicFramePr>
              <p:cNvPr id="5" name="表格 4"/>
              <p:cNvGraphicFramePr>
                <a:graphicFrameLocks noGrp="1"/>
              </p:cNvGraphicFramePr>
              <p:nvPr>
                <p:extLst>
                  <p:ext uri="{D42A27DB-BD31-4B8C-83A1-F6EECF244321}">
                    <p14:modId xmlns:p14="http://schemas.microsoft.com/office/powerpoint/2010/main" val="777424987"/>
                  </p:ext>
                </p:extLst>
              </p:nvPr>
            </p:nvGraphicFramePr>
            <p:xfrm>
              <a:off x="334566" y="1019291"/>
              <a:ext cx="11521280" cy="5256584"/>
            </p:xfrm>
            <a:graphic>
              <a:graphicData uri="http://schemas.openxmlformats.org/drawingml/2006/table">
                <a:tbl>
                  <a:tblPr firstRow="1" firstCol="1" bandRow="1"/>
                  <a:tblGrid>
                    <a:gridCol w="2218999">
                      <a:extLst>
                        <a:ext uri="{9D8B030D-6E8A-4147-A177-3AD203B41FA5}">
                          <a16:colId xmlns:a16="http://schemas.microsoft.com/office/drawing/2014/main" val="3745102133"/>
                        </a:ext>
                      </a:extLst>
                    </a:gridCol>
                    <a:gridCol w="9302281">
                      <a:extLst>
                        <a:ext uri="{9D8B030D-6E8A-4147-A177-3AD203B41FA5}">
                          <a16:colId xmlns:a16="http://schemas.microsoft.com/office/drawing/2014/main" val="3188629942"/>
                        </a:ext>
                      </a:extLst>
                    </a:gridCol>
                  </a:tblGrid>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晶胞模型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晶胞棱长</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与粒子半径</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的关系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495338282"/>
                      </a:ext>
                    </a:extLst>
                  </a:tr>
                  <a:tr h="2353972">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36702631"/>
                      </a:ext>
                    </a:extLst>
                  </a:tr>
                  <a:tr h="2353972">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blipFill>
                          <a:blip r:embed="rId2"/>
                          <a:stretch>
                            <a:fillRect l="-23903" t="-124093" r="-196" b="-777"/>
                          </a:stretch>
                        </a:blipFill>
                      </a:tcPr>
                    </a:tc>
                    <a:extLst>
                      <a:ext uri="{0D108BD9-81ED-4DB2-BD59-A6C34878D82A}">
                        <a16:rowId xmlns:a16="http://schemas.microsoft.com/office/drawing/2014/main" val="2854646517"/>
                      </a:ext>
                    </a:extLst>
                  </a:tr>
                </a:tbl>
              </a:graphicData>
            </a:graphic>
          </p:graphicFrame>
        </mc:Fallback>
      </mc:AlternateContent>
      <p:pic>
        <p:nvPicPr>
          <p:cNvPr id="3" name="25gh476z.jpg"/>
          <p:cNvPicPr/>
          <p:nvPr/>
        </p:nvPicPr>
        <p:blipFill>
          <a:blip r:embed="rId3"/>
          <a:stretch>
            <a:fillRect/>
          </a:stretch>
        </p:blipFill>
        <p:spPr>
          <a:xfrm>
            <a:off x="694606" y="1772816"/>
            <a:ext cx="1625916" cy="1935373"/>
          </a:xfrm>
          <a:prstGeom prst="rect">
            <a:avLst/>
          </a:prstGeom>
        </p:spPr>
      </p:pic>
      <p:pic>
        <p:nvPicPr>
          <p:cNvPr id="4" name="25gh477z.jpg"/>
          <p:cNvPicPr/>
          <p:nvPr/>
        </p:nvPicPr>
        <p:blipFill>
          <a:blip r:embed="rId4"/>
          <a:stretch>
            <a:fillRect/>
          </a:stretch>
        </p:blipFill>
        <p:spPr>
          <a:xfrm>
            <a:off x="550590" y="4293096"/>
            <a:ext cx="1825034" cy="1704549"/>
          </a:xfrm>
          <a:prstGeom prst="rect">
            <a:avLst/>
          </a:prstGeom>
        </p:spPr>
      </p:pic>
    </p:spTree>
    <p:extLst>
      <p:ext uri="{BB962C8B-B14F-4D97-AF65-F5344CB8AC3E}">
        <p14:creationId xmlns:p14="http://schemas.microsoft.com/office/powerpoint/2010/main" val="41468887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365426"/>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江西一模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的两种氧化物可用作航天员、潜水员的供氧剂，其晶体结构分别如图甲、乙所示。甲晶胞参数为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为阿伏加德罗常数的值。下列叙述正确的是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甲的化学式为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乙中阴、阳离子数之比为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甲中阴离子配位数为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甲晶体密度</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en-US" altLang="zh-CN" b="1">
                            <a:solidFill>
                              <a:srgbClr val="000000"/>
                            </a:solidFill>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𝟑𝟐</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sub>
                        </m:sSub>
                      </m:den>
                    </m:f>
                  </m:oMath>
                </a14:m>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g·cm</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365426"/>
              </a:xfrm>
              <a:blipFill>
                <a:blip r:embed="rId2"/>
                <a:stretch>
                  <a:fillRect l="-796" r="-849"/>
                </a:stretch>
              </a:blipFill>
            </p:spPr>
            <p:txBody>
              <a:bodyPr/>
              <a:lstStyle/>
              <a:p>
                <a:r>
                  <a:rPr lang="zh-CN" altLang="en-US">
                    <a:noFill/>
                  </a:rPr>
                  <a:t> </a:t>
                </a:r>
              </a:p>
            </p:txBody>
          </p:sp>
        </mc:Fallback>
      </mc:AlternateContent>
      <p:pic>
        <p:nvPicPr>
          <p:cNvPr id="3" name="24典例2.eps" descr="id:2147488652;FounderCES"/>
          <p:cNvPicPr/>
          <p:nvPr/>
        </p:nvPicPr>
        <p:blipFill>
          <a:blip r:embed="rId3"/>
          <a:stretch>
            <a:fillRect/>
          </a:stretch>
        </p:blipFill>
        <p:spPr>
          <a:xfrm>
            <a:off x="343098" y="889580"/>
            <a:ext cx="1116965" cy="359410"/>
          </a:xfrm>
          <a:prstGeom prst="rect">
            <a:avLst/>
          </a:prstGeom>
        </p:spPr>
      </p:pic>
      <p:pic>
        <p:nvPicPr>
          <p:cNvPr id="4" name="25sysj481.jpg" descr="id:2147489476;FounderCES"/>
          <p:cNvPicPr/>
          <p:nvPr/>
        </p:nvPicPr>
        <p:blipFill>
          <a:blip r:embed="rId4"/>
          <a:stretch>
            <a:fillRect/>
          </a:stretch>
        </p:blipFill>
        <p:spPr>
          <a:xfrm>
            <a:off x="5549424" y="2004075"/>
            <a:ext cx="2281746" cy="1872917"/>
          </a:xfrm>
          <a:prstGeom prst="rect">
            <a:avLst/>
          </a:prstGeom>
        </p:spPr>
      </p:pic>
      <p:pic>
        <p:nvPicPr>
          <p:cNvPr id="5" name="25sysj482.jpg" descr="id:2147489483;FounderCES"/>
          <p:cNvPicPr/>
          <p:nvPr/>
        </p:nvPicPr>
        <p:blipFill>
          <a:blip r:embed="rId5"/>
          <a:stretch>
            <a:fillRect/>
          </a:stretch>
        </p:blipFill>
        <p:spPr>
          <a:xfrm>
            <a:off x="8399462" y="1988840"/>
            <a:ext cx="2176884" cy="1898137"/>
          </a:xfrm>
          <a:prstGeom prst="rect">
            <a:avLst/>
          </a:prstGeom>
        </p:spPr>
      </p:pic>
      <p:sp>
        <p:nvSpPr>
          <p:cNvPr id="7" name="矩形 6"/>
          <p:cNvSpPr/>
          <p:nvPr/>
        </p:nvSpPr>
        <p:spPr>
          <a:xfrm>
            <a:off x="6311230" y="3932872"/>
            <a:ext cx="3573414" cy="576248"/>
          </a:xfrm>
          <a:prstGeom prst="rect">
            <a:avLst/>
          </a:prstGeom>
        </p:spPr>
        <p:txBody>
          <a:bodyPr wrap="none">
            <a:spAutoFit/>
          </a:bodyPr>
          <a:lstStyle/>
          <a:p>
            <a:pPr algn="just">
              <a:lnSpc>
                <a:spcPct val="150000"/>
              </a:lnSpc>
              <a:spcAft>
                <a:spcPts val="0"/>
              </a:spcAft>
            </a:pPr>
            <a:r>
              <a:rPr lang="zh-CN" altLang="zh-CN" sz="2400" dirty="0" smtClean="0">
                <a:solidFill>
                  <a:srgbClr val="000000"/>
                </a:solidFill>
                <a:cs typeface="Times New Roman" panose="02020603050405020304" pitchFamily="18" charset="0"/>
              </a:rPr>
              <a:t>甲</a:t>
            </a:r>
            <a:r>
              <a:rPr lang="en-US" altLang="zh-CN" sz="2400" dirty="0" smtClean="0">
                <a:solidFill>
                  <a:srgbClr val="000000"/>
                </a:solidFill>
                <a:cs typeface="Times New Roman" panose="02020603050405020304" pitchFamily="18" charset="0"/>
              </a:rPr>
              <a:t>                                    </a:t>
            </a:r>
            <a:r>
              <a:rPr lang="zh-CN" altLang="zh-CN" sz="2400" dirty="0" smtClean="0">
                <a:solidFill>
                  <a:srgbClr val="000000"/>
                </a:solidFill>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
        <p:nvSpPr>
          <p:cNvPr id="8" name="内容占位符 1"/>
          <p:cNvSpPr txBox="1">
            <a:spLocks/>
          </p:cNvSpPr>
          <p:nvPr/>
        </p:nvSpPr>
        <p:spPr bwMode="auto">
          <a:xfrm>
            <a:off x="347235" y="5009273"/>
            <a:ext cx="11499467"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答案.eps" descr="id:2147488638;FounderCES"/>
          <p:cNvPicPr/>
          <p:nvPr/>
        </p:nvPicPr>
        <p:blipFill>
          <a:blip r:embed="rId6"/>
          <a:stretch>
            <a:fillRect/>
          </a:stretch>
        </p:blipFill>
        <p:spPr>
          <a:xfrm>
            <a:off x="347235" y="5152733"/>
            <a:ext cx="1009650" cy="359410"/>
          </a:xfrm>
          <a:prstGeom prst="rect">
            <a:avLst/>
          </a:prstGeom>
        </p:spPr>
      </p:pic>
    </p:spTree>
    <p:extLst>
      <p:ext uri="{BB962C8B-B14F-4D97-AF65-F5344CB8AC3E}">
        <p14:creationId xmlns:p14="http://schemas.microsoft.com/office/powerpoint/2010/main" val="3884768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824171"/>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中黑球个数为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白球个数为</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den>
                        </m:f>
                        <m:r>
                          <m:rPr>
                            <m:nor/>
                          </m:rP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m:rPr>
                            <m:nor/>
                          </m:rP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r>
                          <m:rPr>
                            <m:nor/>
                          </m:rP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e>
                    </m:d>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黑球表示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白球表示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阴离子</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的个数为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则化学式为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乙中灰球个数为</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den>
                        </m:f>
                        <m:r>
                          <m:rPr>
                            <m:nor/>
                          </m:rP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m:rPr>
                            <m:nor/>
                          </m:rP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e>
                    </m:d>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白球个数为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灰球表示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阴离子</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的个数为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白球表示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则化学式为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。据此解答</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824171"/>
              </a:xfrm>
              <a:blipFill>
                <a:blip r:embed="rId2"/>
                <a:stretch>
                  <a:fillRect l="-796" r="-849" b="-4095"/>
                </a:stretch>
              </a:blipFill>
            </p:spPr>
            <p:txBody>
              <a:bodyPr/>
              <a:lstStyle/>
              <a:p>
                <a:r>
                  <a:rPr lang="zh-CN" altLang="en-US">
                    <a:noFill/>
                  </a:rPr>
                  <a:t> </a:t>
                </a:r>
              </a:p>
            </p:txBody>
          </p:sp>
        </mc:Fallback>
      </mc:AlternateContent>
      <p:pic>
        <p:nvPicPr>
          <p:cNvPr id="3" name="24解析.eps" descr="id:2147488610;FounderCES"/>
          <p:cNvPicPr/>
          <p:nvPr/>
        </p:nvPicPr>
        <p:blipFill>
          <a:blip r:embed="rId3"/>
          <a:stretch>
            <a:fillRect/>
          </a:stretch>
        </p:blipFill>
        <p:spPr>
          <a:xfrm>
            <a:off x="360854" y="1089862"/>
            <a:ext cx="1009650" cy="359410"/>
          </a:xfrm>
          <a:prstGeom prst="rect">
            <a:avLst/>
          </a:prstGeom>
        </p:spPr>
      </p:pic>
      <p:pic>
        <p:nvPicPr>
          <p:cNvPr id="4" name="25sysj481.jpg" descr="id:2147489476;FounderCES"/>
          <p:cNvPicPr/>
          <p:nvPr/>
        </p:nvPicPr>
        <p:blipFill>
          <a:blip r:embed="rId4"/>
          <a:stretch>
            <a:fillRect/>
          </a:stretch>
        </p:blipFill>
        <p:spPr>
          <a:xfrm>
            <a:off x="3660572" y="3660259"/>
            <a:ext cx="2281746" cy="1872917"/>
          </a:xfrm>
          <a:prstGeom prst="rect">
            <a:avLst/>
          </a:prstGeom>
        </p:spPr>
      </p:pic>
      <p:pic>
        <p:nvPicPr>
          <p:cNvPr id="5" name="25sysj482.jpg" descr="id:2147489483;FounderCES"/>
          <p:cNvPicPr/>
          <p:nvPr/>
        </p:nvPicPr>
        <p:blipFill>
          <a:blip r:embed="rId5"/>
          <a:stretch>
            <a:fillRect/>
          </a:stretch>
        </p:blipFill>
        <p:spPr>
          <a:xfrm>
            <a:off x="6510610" y="3645024"/>
            <a:ext cx="2176884" cy="1898137"/>
          </a:xfrm>
          <a:prstGeom prst="rect">
            <a:avLst/>
          </a:prstGeom>
        </p:spPr>
      </p:pic>
      <p:sp>
        <p:nvSpPr>
          <p:cNvPr id="6" name="矩形 5"/>
          <p:cNvSpPr/>
          <p:nvPr/>
        </p:nvSpPr>
        <p:spPr>
          <a:xfrm>
            <a:off x="4422378" y="5589056"/>
            <a:ext cx="3573414" cy="576248"/>
          </a:xfrm>
          <a:prstGeom prst="rect">
            <a:avLst/>
          </a:prstGeom>
        </p:spPr>
        <p:txBody>
          <a:bodyPr wrap="none">
            <a:spAutoFit/>
          </a:bodyPr>
          <a:lstStyle/>
          <a:p>
            <a:pPr algn="just">
              <a:lnSpc>
                <a:spcPct val="150000"/>
              </a:lnSpc>
              <a:spcAft>
                <a:spcPts val="0"/>
              </a:spcAft>
            </a:pPr>
            <a:r>
              <a:rPr lang="zh-CN" altLang="zh-CN" sz="2400" dirty="0" smtClean="0">
                <a:solidFill>
                  <a:srgbClr val="000000"/>
                </a:solidFill>
                <a:cs typeface="Times New Roman" panose="02020603050405020304" pitchFamily="18" charset="0"/>
              </a:rPr>
              <a:t>甲</a:t>
            </a:r>
            <a:r>
              <a:rPr lang="en-US" altLang="zh-CN" sz="2400" dirty="0" smtClean="0">
                <a:solidFill>
                  <a:srgbClr val="000000"/>
                </a:solidFill>
                <a:cs typeface="Times New Roman" panose="02020603050405020304" pitchFamily="18" charset="0"/>
              </a:rPr>
              <a:t>                                    </a:t>
            </a:r>
            <a:r>
              <a:rPr lang="zh-CN" altLang="zh-CN" sz="2400" dirty="0" smtClean="0">
                <a:solidFill>
                  <a:srgbClr val="000000"/>
                </a:solidFill>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0218049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257943"/>
              </a:xfrm>
            </p:spPr>
            <p:txBody>
              <a:bodyPr/>
              <a:lstStyle/>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甲的化学式为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乙中阴、阳离子个数比为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根据面心</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可以分析得出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距离</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最近的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阴离子的配位数为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个甲晶胞包含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密度</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𝟑𝟗</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𝟑𝟐</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𝒄𝒎</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en-US" altLang="zh-CN" b="1">
                            <a:solidFill>
                              <a:srgbClr val="000000"/>
                            </a:solidFill>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𝟑𝟐</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sub>
                        </m:sSub>
                      </m:den>
                    </m:f>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257943"/>
              </a:xfrm>
              <a:blipFill>
                <a:blip r:embed="rId2"/>
                <a:stretch>
                  <a:fillRect l="-796" r="-849"/>
                </a:stretch>
              </a:blipFill>
            </p:spPr>
            <p:txBody>
              <a:bodyPr/>
              <a:lstStyle/>
              <a:p>
                <a:r>
                  <a:rPr lang="zh-CN" altLang="en-US">
                    <a:noFill/>
                  </a:rPr>
                  <a:t> </a:t>
                </a:r>
              </a:p>
            </p:txBody>
          </p:sp>
        </mc:Fallback>
      </mc:AlternateContent>
      <p:pic>
        <p:nvPicPr>
          <p:cNvPr id="7" name="25sysj481.jpg" descr="id:2147489476;FounderCES"/>
          <p:cNvPicPr/>
          <p:nvPr/>
        </p:nvPicPr>
        <p:blipFill>
          <a:blip r:embed="rId3"/>
          <a:stretch>
            <a:fillRect/>
          </a:stretch>
        </p:blipFill>
        <p:spPr>
          <a:xfrm>
            <a:off x="3660572" y="3804275"/>
            <a:ext cx="2281746" cy="1872917"/>
          </a:xfrm>
          <a:prstGeom prst="rect">
            <a:avLst/>
          </a:prstGeom>
        </p:spPr>
      </p:pic>
      <p:pic>
        <p:nvPicPr>
          <p:cNvPr id="8" name="25sysj482.jpg" descr="id:2147489483;FounderCES"/>
          <p:cNvPicPr/>
          <p:nvPr/>
        </p:nvPicPr>
        <p:blipFill>
          <a:blip r:embed="rId4"/>
          <a:stretch>
            <a:fillRect/>
          </a:stretch>
        </p:blipFill>
        <p:spPr>
          <a:xfrm>
            <a:off x="6510610" y="3789040"/>
            <a:ext cx="2176884" cy="1898137"/>
          </a:xfrm>
          <a:prstGeom prst="rect">
            <a:avLst/>
          </a:prstGeom>
        </p:spPr>
      </p:pic>
      <p:sp>
        <p:nvSpPr>
          <p:cNvPr id="9" name="矩形 8"/>
          <p:cNvSpPr/>
          <p:nvPr/>
        </p:nvSpPr>
        <p:spPr>
          <a:xfrm>
            <a:off x="4422378" y="5733072"/>
            <a:ext cx="3573414" cy="576248"/>
          </a:xfrm>
          <a:prstGeom prst="rect">
            <a:avLst/>
          </a:prstGeom>
        </p:spPr>
        <p:txBody>
          <a:bodyPr wrap="none">
            <a:spAutoFit/>
          </a:bodyPr>
          <a:lstStyle/>
          <a:p>
            <a:pPr algn="just">
              <a:lnSpc>
                <a:spcPct val="150000"/>
              </a:lnSpc>
              <a:spcAft>
                <a:spcPts val="0"/>
              </a:spcAft>
            </a:pPr>
            <a:r>
              <a:rPr lang="zh-CN" altLang="zh-CN" sz="2400" dirty="0" smtClean="0">
                <a:solidFill>
                  <a:srgbClr val="000000"/>
                </a:solidFill>
                <a:cs typeface="Times New Roman" panose="02020603050405020304" pitchFamily="18" charset="0"/>
              </a:rPr>
              <a:t>甲</a:t>
            </a:r>
            <a:r>
              <a:rPr lang="en-US" altLang="zh-CN" sz="2400" dirty="0" smtClean="0">
                <a:solidFill>
                  <a:srgbClr val="000000"/>
                </a:solidFill>
                <a:cs typeface="Times New Roman" panose="02020603050405020304" pitchFamily="18" charset="0"/>
              </a:rPr>
              <a:t>                                    </a:t>
            </a:r>
            <a:r>
              <a:rPr lang="zh-CN" altLang="zh-CN" sz="2400" dirty="0" smtClean="0">
                <a:solidFill>
                  <a:srgbClr val="000000"/>
                </a:solidFill>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7796588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JG3.eps" descr="id:2147489298;FounderCES"/>
          <p:cNvPicPr/>
          <p:nvPr/>
        </p:nvPicPr>
        <p:blipFill rotWithShape="1">
          <a:blip r:embed="rId2"/>
          <a:srcRect t="45322"/>
          <a:stretch/>
        </p:blipFill>
        <p:spPr>
          <a:xfrm>
            <a:off x="1892108" y="908720"/>
            <a:ext cx="8424936" cy="5623786"/>
          </a:xfrm>
          <a:prstGeom prst="rect">
            <a:avLst/>
          </a:prstGeom>
        </p:spPr>
      </p:pic>
    </p:spTree>
    <p:extLst>
      <p:ext uri="{BB962C8B-B14F-4D97-AF65-F5344CB8AC3E}">
        <p14:creationId xmlns:p14="http://schemas.microsoft.com/office/powerpoint/2010/main" val="10695325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stretch>
            <a:fillRect/>
          </a:stretch>
        </p:blipFill>
        <p:spPr>
          <a:xfrm>
            <a:off x="7040188" y="5355792"/>
            <a:ext cx="630184" cy="384622"/>
          </a:xfrm>
          <a:prstGeom prst="rect">
            <a:avLst/>
          </a:prstGeom>
        </p:spPr>
      </p:pic>
      <p:pic>
        <p:nvPicPr>
          <p:cNvPr id="8" name="图片 7"/>
          <p:cNvPicPr>
            <a:picLocks noChangeAspect="1"/>
          </p:cNvPicPr>
          <p:nvPr/>
        </p:nvPicPr>
        <p:blipFill>
          <a:blip r:embed="rId2"/>
          <a:stretch>
            <a:fillRect/>
          </a:stretch>
        </p:blipFill>
        <p:spPr>
          <a:xfrm>
            <a:off x="5463228" y="5355792"/>
            <a:ext cx="630184" cy="384622"/>
          </a:xfrm>
          <a:prstGeom prst="rect">
            <a:avLst/>
          </a:prstGeom>
        </p:spPr>
      </p:pic>
      <p:pic>
        <p:nvPicPr>
          <p:cNvPr id="7" name="图片 6"/>
          <p:cNvPicPr>
            <a:picLocks noChangeAspect="1"/>
          </p:cNvPicPr>
          <p:nvPr/>
        </p:nvPicPr>
        <p:blipFill>
          <a:blip r:embed="rId2"/>
          <a:stretch>
            <a:fillRect/>
          </a:stretch>
        </p:blipFill>
        <p:spPr>
          <a:xfrm>
            <a:off x="1720606" y="5348634"/>
            <a:ext cx="630184" cy="384622"/>
          </a:xfrm>
          <a:prstGeom prst="rect">
            <a:avLst/>
          </a:prstGeom>
        </p:spPr>
      </p:pic>
      <p:pic>
        <p:nvPicPr>
          <p:cNvPr id="6" name="图片 5"/>
          <p:cNvPicPr>
            <a:picLocks noChangeAspect="1"/>
          </p:cNvPicPr>
          <p:nvPr/>
        </p:nvPicPr>
        <p:blipFill>
          <a:blip r:embed="rId2"/>
          <a:stretch>
            <a:fillRect/>
          </a:stretch>
        </p:blipFill>
        <p:spPr>
          <a:xfrm>
            <a:off x="5798296" y="4248706"/>
            <a:ext cx="1241892" cy="384622"/>
          </a:xfrm>
          <a:prstGeom prst="rect">
            <a:avLst/>
          </a:prstGeom>
        </p:spPr>
      </p:pic>
      <p:pic>
        <p:nvPicPr>
          <p:cNvPr id="5" name="图片 4"/>
          <p:cNvPicPr>
            <a:picLocks noChangeAspect="1"/>
          </p:cNvPicPr>
          <p:nvPr/>
        </p:nvPicPr>
        <p:blipFill>
          <a:blip r:embed="rId2"/>
          <a:stretch>
            <a:fillRect/>
          </a:stretch>
        </p:blipFill>
        <p:spPr>
          <a:xfrm>
            <a:off x="3989218" y="3161760"/>
            <a:ext cx="1241892" cy="384622"/>
          </a:xfrm>
          <a:prstGeom prst="rect">
            <a:avLst/>
          </a:prstGeom>
        </p:spPr>
      </p:pic>
      <p:sp>
        <p:nvSpPr>
          <p:cNvPr id="2" name="内容占位符 1"/>
          <p:cNvSpPr>
            <a:spLocks noGrp="1"/>
          </p:cNvSpPr>
          <p:nvPr>
            <p:ph idx="1"/>
          </p:nvPr>
        </p:nvSpPr>
        <p:spPr>
          <a:xfrm>
            <a:off x="360854" y="1349646"/>
            <a:ext cx="11485848" cy="5078313"/>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金属键</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和金属晶体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金属键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概念：金属离子与自由电子之间强烈的相互作用称为金属键。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成键粒子：金属离子和自由电子。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金属键的强弱与金属的性质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金属键的强弱主要取决于金属元素的原子半径和单位体积内自由电子的数目。原子半径越大，单位体积内自由电子的数目越少，金属键越弱；反之，金属键越强。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金属键越强，金属晶体的熔、沸点越高，硬度越大。如金属锂的金属键比金属钠的金属键强，与金属钠相比，金属锂的熔点较高，硬度较大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88399;FounderCES"/>
          <p:cNvPicPr/>
          <p:nvPr/>
        </p:nvPicPr>
        <p:blipFill>
          <a:blip r:embed="rId3">
            <a:clrChange>
              <a:clrFrom>
                <a:srgbClr val="000000">
                  <a:alpha val="0"/>
                </a:srgbClr>
              </a:clrFrom>
              <a:clrTo>
                <a:srgbClr val="000000">
                  <a:alpha val="0"/>
                </a:srgbClr>
              </a:clrTo>
            </a:clrChange>
          </a:blip>
          <a:stretch>
            <a:fillRect/>
          </a:stretch>
        </p:blipFill>
        <p:spPr>
          <a:xfrm>
            <a:off x="2970689" y="755826"/>
            <a:ext cx="6249035" cy="539750"/>
          </a:xfrm>
          <a:prstGeom prst="rect">
            <a:avLst/>
          </a:prstGeom>
        </p:spPr>
      </p:pic>
      <p:pic>
        <p:nvPicPr>
          <p:cNvPr id="4" name="知识点1.eps" descr="id:2147488406;FounderCES"/>
          <p:cNvPicPr/>
          <p:nvPr/>
        </p:nvPicPr>
        <p:blipFill>
          <a:blip r:embed="rId4"/>
          <a:stretch>
            <a:fillRect/>
          </a:stretch>
        </p:blipFill>
        <p:spPr>
          <a:xfrm>
            <a:off x="348222" y="1493106"/>
            <a:ext cx="1302385" cy="359410"/>
          </a:xfrm>
          <a:prstGeom prst="rect">
            <a:avLst/>
          </a:prstGeom>
        </p:spPr>
      </p:pic>
    </p:spTree>
    <p:extLst>
      <p:ext uri="{BB962C8B-B14F-4D97-AF65-F5344CB8AC3E}">
        <p14:creationId xmlns:p14="http://schemas.microsoft.com/office/powerpoint/2010/main" val="1447154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金属晶体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通过金属阳离子与自由电子之间的较强作用形成的晶体，叫做金属晶体。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用金属键理论解释金属的物理性质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延展性：金属键没有方向性，当金属受到外力作用时，金属原子之间发生相对滑动，各层金属原子之间仍然保持金属键的作用。因此，在一定强度的外力作用下，金属可以发生形变，表现出良好的延展性。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导电性：在外电场作用下，自由电子在金属内部会发生定向移动，从而形成电流，呈现良好的导电性。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导热性：通过自由电子的运动把能量从温度高的区域传到温度低的区域，从而使整块金属达到同样的温度。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56744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物质</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的聚集状态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物质三态的相互</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转化</a:t>
            </a:r>
            <a:endParaRPr lang="en-US"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知识点2.eps" descr="id:2147488420;FounderCES"/>
          <p:cNvPicPr/>
          <p:nvPr/>
        </p:nvPicPr>
        <p:blipFill>
          <a:blip r:embed="rId2"/>
          <a:stretch>
            <a:fillRect/>
          </a:stretch>
        </p:blipFill>
        <p:spPr>
          <a:xfrm>
            <a:off x="360854" y="889580"/>
            <a:ext cx="1354455" cy="359410"/>
          </a:xfrm>
          <a:prstGeom prst="rect">
            <a:avLst/>
          </a:prstGeom>
        </p:spPr>
      </p:pic>
      <p:pic>
        <p:nvPicPr>
          <p:cNvPr id="4" name="25sysj478.jpg" descr="id:2147489326;FounderCES"/>
          <p:cNvPicPr/>
          <p:nvPr/>
        </p:nvPicPr>
        <p:blipFill>
          <a:blip r:embed="rId3"/>
          <a:stretch>
            <a:fillRect/>
          </a:stretch>
        </p:blipFill>
        <p:spPr>
          <a:xfrm>
            <a:off x="3808025" y="1946449"/>
            <a:ext cx="4591506" cy="3534840"/>
          </a:xfrm>
          <a:prstGeom prst="rect">
            <a:avLst/>
          </a:prstGeom>
        </p:spPr>
      </p:pic>
    </p:spTree>
    <p:extLst>
      <p:ext uri="{BB962C8B-B14F-4D97-AF65-F5344CB8AC3E}">
        <p14:creationId xmlns:p14="http://schemas.microsoft.com/office/powerpoint/2010/main" val="31253643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766614" y="2538968"/>
            <a:ext cx="1296144" cy="384622"/>
          </a:xfrm>
          <a:prstGeom prst="rect">
            <a:avLst/>
          </a:prstGeom>
        </p:spPr>
      </p:pic>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物质的聚集状态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物质的常见聚集状态：气态、液态、固态。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物质的特殊聚集状态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等离子体：由电子、阳离子和电中性粒子组成的整体上呈电中性的物质聚集体，等离子体具有良好的导电性和流动性。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离子液体：是熔点不高的仅由离子组成的液体物质。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晶态、非晶态以及介于二者之间的塑晶态、液晶态等。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89437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晶体</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与非晶体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晶体与非晶体的本质</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差异</a:t>
            </a:r>
            <a:endParaRPr lang="en-US"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4" name="知识点3.eps" descr="id:2147489333;FounderCES"/>
          <p:cNvPicPr/>
          <p:nvPr/>
        </p:nvPicPr>
        <p:blipFill>
          <a:blip r:embed="rId2"/>
          <a:stretch>
            <a:fillRect/>
          </a:stretch>
        </p:blipFill>
        <p:spPr>
          <a:xfrm>
            <a:off x="361047" y="889580"/>
            <a:ext cx="1354455" cy="359410"/>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2030994812"/>
              </p:ext>
            </p:extLst>
          </p:nvPr>
        </p:nvGraphicFramePr>
        <p:xfrm>
          <a:off x="343711" y="1927096"/>
          <a:ext cx="11502992" cy="2221983"/>
        </p:xfrm>
        <a:graphic>
          <a:graphicData uri="http://schemas.openxmlformats.org/drawingml/2006/table">
            <a:tbl>
              <a:tblPr firstRow="1" firstCol="1" bandRow="1"/>
              <a:tblGrid>
                <a:gridCol w="1410267">
                  <a:extLst>
                    <a:ext uri="{9D8B030D-6E8A-4147-A177-3AD203B41FA5}">
                      <a16:colId xmlns:a16="http://schemas.microsoft.com/office/drawing/2014/main" val="2564844315"/>
                    </a:ext>
                  </a:extLst>
                </a:gridCol>
                <a:gridCol w="4704724">
                  <a:extLst>
                    <a:ext uri="{9D8B030D-6E8A-4147-A177-3AD203B41FA5}">
                      <a16:colId xmlns:a16="http://schemas.microsoft.com/office/drawing/2014/main" val="224851219"/>
                    </a:ext>
                  </a:extLst>
                </a:gridCol>
                <a:gridCol w="5388001">
                  <a:extLst>
                    <a:ext uri="{9D8B030D-6E8A-4147-A177-3AD203B41FA5}">
                      <a16:colId xmlns:a16="http://schemas.microsoft.com/office/drawing/2014/main" val="2409833864"/>
                    </a:ext>
                  </a:extLst>
                </a:gridCol>
              </a:tblGrid>
              <a:tr h="74066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固体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自范性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微观结构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281140202"/>
                  </a:ext>
                </a:extLst>
              </a:tr>
              <a:tr h="74066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晶体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能自发呈现多面体外形</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原子在三维空间里呈周期性有序排列</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329963001"/>
                  </a:ext>
                </a:extLst>
              </a:tr>
              <a:tr h="74066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非晶体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不能自发呈现多面体外形</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原子排列相对无序</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03498287"/>
                  </a:ext>
                </a:extLst>
              </a:tr>
            </a:tbl>
          </a:graphicData>
        </a:graphic>
      </p:graphicFrame>
    </p:spTree>
    <p:extLst>
      <p:ext uri="{BB962C8B-B14F-4D97-AF65-F5344CB8AC3E}">
        <p14:creationId xmlns:p14="http://schemas.microsoft.com/office/powerpoint/2010/main" val="26937470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883996" y="4736391"/>
            <a:ext cx="648072" cy="384622"/>
          </a:xfrm>
          <a:prstGeom prst="rect">
            <a:avLst/>
          </a:prstGeom>
        </p:spPr>
      </p:pic>
      <p:pic>
        <p:nvPicPr>
          <p:cNvPr id="4" name="图片 3"/>
          <p:cNvPicPr>
            <a:picLocks noChangeAspect="1"/>
          </p:cNvPicPr>
          <p:nvPr/>
        </p:nvPicPr>
        <p:blipFill>
          <a:blip r:embed="rId2"/>
          <a:stretch>
            <a:fillRect/>
          </a:stretch>
        </p:blipFill>
        <p:spPr>
          <a:xfrm>
            <a:off x="910630" y="4184592"/>
            <a:ext cx="1224136" cy="384622"/>
          </a:xfrm>
          <a:prstGeom prst="rect">
            <a:avLst/>
          </a:prstGeom>
        </p:spPr>
      </p:pic>
      <p:pic>
        <p:nvPicPr>
          <p:cNvPr id="3" name="图片 2"/>
          <p:cNvPicPr>
            <a:picLocks noChangeAspect="1"/>
          </p:cNvPicPr>
          <p:nvPr/>
        </p:nvPicPr>
        <p:blipFill>
          <a:blip r:embed="rId2"/>
          <a:stretch>
            <a:fillRect/>
          </a:stretch>
        </p:blipFill>
        <p:spPr>
          <a:xfrm>
            <a:off x="910630" y="3636146"/>
            <a:ext cx="936104" cy="384622"/>
          </a:xfrm>
          <a:prstGeom prst="rect">
            <a:avLst/>
          </a:prstGeom>
        </p:spPr>
      </p:pic>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获得晶体的三条途径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熔融态物质凝固。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气态物质冷却不经液态直接凝固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凝华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溶质从溶液中析出。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晶体的特性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自范性：晶体能自发地呈现多面体外形的性质。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各向异性：晶体在不同方向上表现出不同的物理性质。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固定的熔点。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86703618"/>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1392</TotalTime>
  <Words>1329</Words>
  <Application>Microsoft Office PowerPoint</Application>
  <PresentationFormat>自定义</PresentationFormat>
  <Paragraphs>111</Paragraphs>
  <Slides>27</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27</vt:i4>
      </vt:variant>
    </vt:vector>
  </HeadingPairs>
  <TitlesOfParts>
    <vt:vector size="37"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426</cp:revision>
  <dcterms:created xsi:type="dcterms:W3CDTF">2020-11-06T05:24:00Z</dcterms:created>
  <dcterms:modified xsi:type="dcterms:W3CDTF">2025-08-01T00:57:39Z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